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6" r:id="rId1"/>
  </p:sldMasterIdLst>
  <p:sldIdLst>
    <p:sldId id="256" r:id="rId2"/>
    <p:sldId id="258" r:id="rId3"/>
    <p:sldId id="257" r:id="rId4"/>
    <p:sldId id="259" r:id="rId5"/>
    <p:sldId id="260" r:id="rId6"/>
    <p:sldId id="261" r:id="rId7"/>
    <p:sldId id="262" r:id="rId8"/>
    <p:sldId id="263"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104" d="100"/>
          <a:sy n="104" d="100"/>
        </p:scale>
        <p:origin x="-90"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Overlay-TitleSlide.png"/>
          <p:cNvPicPr>
            <a:picLocks noChangeAspect="1"/>
          </p:cNvPicPr>
          <p:nvPr/>
        </p:nvPicPr>
        <p:blipFill>
          <a:blip r:embed="rId2"/>
          <a:stretch>
            <a:fillRect/>
          </a:stretch>
        </p:blipFill>
        <p:spPr>
          <a:xfrm>
            <a:off x="158367" y="187452"/>
            <a:ext cx="8827266" cy="6483096"/>
          </a:xfrm>
          <a:prstGeom prst="rect">
            <a:avLst/>
          </a:prstGeom>
        </p:spPr>
      </p:pic>
      <p:sp>
        <p:nvSpPr>
          <p:cNvPr id="6" name="Slide Number Placeholder 5"/>
          <p:cNvSpPr>
            <a:spLocks noGrp="1"/>
          </p:cNvSpPr>
          <p:nvPr>
            <p:ph type="sldNum" sz="quarter" idx="12"/>
          </p:nvPr>
        </p:nvSpPr>
        <p:spPr/>
        <p:txBody>
          <a:bodyPr/>
          <a:lstStyle/>
          <a:p>
            <a:fld id="{E53AD694-2139-8C4B-BEE1-71BEA0213A19}" type="slidenum">
              <a:rPr lang="en-US" smtClean="0"/>
              <a:pPr/>
              <a:t>‹#›</a:t>
            </a:fld>
            <a:endParaRPr lang="en-US" dirty="0"/>
          </a:p>
        </p:txBody>
      </p:sp>
      <p:sp>
        <p:nvSpPr>
          <p:cNvPr id="2" name="Title 1"/>
          <p:cNvSpPr>
            <a:spLocks noGrp="1"/>
          </p:cNvSpPr>
          <p:nvPr>
            <p:ph type="ctrTitle"/>
          </p:nvPr>
        </p:nvSpPr>
        <p:spPr>
          <a:xfrm>
            <a:off x="1600200" y="2492375"/>
            <a:ext cx="6762749" cy="1470025"/>
          </a:xfrm>
        </p:spPr>
        <p:txBody>
          <a:bodyPr/>
          <a:lstStyle>
            <a:lvl1pPr algn="r">
              <a:defRPr sz="4400"/>
            </a:lvl1pPr>
          </a:lstStyle>
          <a:p>
            <a:r>
              <a:rPr lang="en-US" smtClean="0"/>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658277BA-B3AB-AB4D-B610-8218DDF31AB2}" type="datetimeFigureOut">
              <a:rPr lang="en-US" smtClean="0"/>
              <a:pPr/>
              <a:t>8/9/2015</a:t>
            </a:fld>
            <a:endParaRPr lang="en-US" dirty="0"/>
          </a:p>
        </p:txBody>
      </p:sp>
      <p:sp>
        <p:nvSpPr>
          <p:cNvPr id="5" name="Footer Placeholder 4"/>
          <p:cNvSpPr>
            <a:spLocks noGrp="1"/>
          </p:cNvSpPr>
          <p:nvPr>
            <p:ph type="ftr" sz="quarter" idx="11"/>
          </p:nvPr>
        </p:nvSpPr>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Date Placeholder 1"/>
          <p:cNvSpPr>
            <a:spLocks noGrp="1"/>
          </p:cNvSpPr>
          <p:nvPr>
            <p:ph type="dt" sz="half" idx="10"/>
          </p:nvPr>
        </p:nvSpPr>
        <p:spPr/>
        <p:txBody>
          <a:bodyPr/>
          <a:lstStyle/>
          <a:p>
            <a:fld id="{658277BA-B3AB-AB4D-B610-8218DDF31AB2}" type="datetimeFigureOut">
              <a:rPr lang="en-US" smtClean="0"/>
              <a:pPr/>
              <a:t>8/9/2015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53AD694-2139-8C4B-BEE1-71BEA0213A1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 name="Picture 8" descr="Overlay-ContentCaption.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779464" y="590550"/>
            <a:ext cx="365760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8277BA-B3AB-AB4D-B610-8218DDF31AB2}" type="datetimeFigureOut">
              <a:rPr lang="en-US" smtClean="0"/>
              <a:pPr/>
              <a:t>8/9/2015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53AD694-2139-8C4B-BEE1-71BEA0213A19}"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9" name="Picture 8" descr="Overlay-PictureCaption.png"/>
          <p:cNvPicPr>
            <a:picLocks noChangeAspect="1"/>
          </p:cNvPicPr>
          <p:nvPr/>
        </p:nvPicPr>
        <p:blipFill>
          <a:blip r:embed="rId2"/>
          <a:stretch>
            <a:fillRect/>
          </a:stretch>
        </p:blipFill>
        <p:spPr>
          <a:xfrm>
            <a:off x="448977" y="187452"/>
            <a:ext cx="8536656" cy="6483096"/>
          </a:xfrm>
          <a:prstGeom prst="rect">
            <a:avLst/>
          </a:prstGeom>
        </p:spPr>
      </p:pic>
      <p:sp>
        <p:nvSpPr>
          <p:cNvPr id="2" name="Title 1"/>
          <p:cNvSpPr>
            <a:spLocks noGrp="1"/>
          </p:cNvSpPr>
          <p:nvPr>
            <p:ph type="title"/>
          </p:nvPr>
        </p:nvSpPr>
        <p:spPr>
          <a:xfrm>
            <a:off x="3886200" y="533400"/>
            <a:ext cx="4476750" cy="1252538"/>
          </a:xfrm>
        </p:spPr>
        <p:txBody>
          <a:bodyPr anchor="b"/>
          <a:lstStyle>
            <a:lvl1pPr algn="l">
              <a:defRPr sz="3600" b="0"/>
            </a:lvl1pPr>
          </a:lstStyle>
          <a:p>
            <a:r>
              <a:rPr lang="en-US" smtClean="0"/>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86124" y="6288741"/>
            <a:ext cx="1887537" cy="365125"/>
          </a:xfrm>
        </p:spPr>
        <p:txBody>
          <a:bodyPr/>
          <a:lstStyle/>
          <a:p>
            <a:fld id="{658277BA-B3AB-AB4D-B610-8218DDF31AB2}" type="datetimeFigureOut">
              <a:rPr lang="en-US" smtClean="0"/>
              <a:pPr/>
              <a:t>8/9/2015</a:t>
            </a:fld>
            <a:endParaRPr lang="en-US" dirty="0"/>
          </a:p>
        </p:txBody>
      </p:sp>
      <p:sp>
        <p:nvSpPr>
          <p:cNvPr id="6" name="Footer Placeholder 5"/>
          <p:cNvSpPr>
            <a:spLocks noGrp="1"/>
          </p:cNvSpPr>
          <p:nvPr>
            <p:ph type="ftr" sz="quarter" idx="11"/>
          </p:nvPr>
        </p:nvSpPr>
        <p:spPr>
          <a:xfrm>
            <a:off x="5867399" y="6288741"/>
            <a:ext cx="2675965" cy="365125"/>
          </a:xfrm>
        </p:spPr>
        <p:txBody>
          <a:bodyPr/>
          <a:lstStyle/>
          <a:p>
            <a:endParaRPr lang="en-US" dirty="0"/>
          </a:p>
        </p:txBody>
      </p:sp>
      <p:sp>
        <p:nvSpPr>
          <p:cNvPr id="7" name="Slide Number Placeholder 6"/>
          <p:cNvSpPr>
            <a:spLocks noGrp="1"/>
          </p:cNvSpPr>
          <p:nvPr>
            <p:ph type="sldNum" sz="quarter" idx="12"/>
          </p:nvPr>
        </p:nvSpPr>
        <p:spPr/>
        <p:txBody>
          <a:bodyPr/>
          <a:lstStyle/>
          <a:p>
            <a:fld id="{E53AD694-2139-8C4B-BEE1-71BEA0213A19}" type="slidenum">
              <a:rPr lang="en-US" smtClean="0"/>
              <a:pPr/>
              <a:t>‹#›</a:t>
            </a:fld>
            <a:endParaRPr lang="en-US" dirty="0"/>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10" name="Picture 9" descr="Overlay-PictureCaption-Extras.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4710953" y="533400"/>
            <a:ext cx="3657600" cy="1252538"/>
          </a:xfrm>
        </p:spPr>
        <p:txBody>
          <a:bodyPr anchor="b"/>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1000" y="6288741"/>
            <a:ext cx="1865125" cy="365125"/>
          </a:xfrm>
        </p:spPr>
        <p:txBody>
          <a:bodyPr/>
          <a:lstStyle/>
          <a:p>
            <a:fld id="{658277BA-B3AB-AB4D-B610-8218DDF31AB2}" type="datetimeFigureOut">
              <a:rPr lang="en-US" smtClean="0"/>
              <a:pPr/>
              <a:t>8/9/2015</a:t>
            </a:fld>
            <a:endParaRPr lang="en-US" dirty="0"/>
          </a:p>
        </p:txBody>
      </p:sp>
      <p:sp>
        <p:nvSpPr>
          <p:cNvPr id="6" name="Footer Placeholder 5"/>
          <p:cNvSpPr>
            <a:spLocks noGrp="1"/>
          </p:cNvSpPr>
          <p:nvPr>
            <p:ph type="ftr" sz="quarter" idx="11"/>
          </p:nvPr>
        </p:nvSpPr>
        <p:spPr>
          <a:xfrm>
            <a:off x="3325813" y="6288741"/>
            <a:ext cx="5217551" cy="365125"/>
          </a:xfrm>
        </p:spPr>
        <p:txBody>
          <a:bodyPr/>
          <a:lstStyle/>
          <a:p>
            <a:endParaRPr lang="en-US" dirty="0"/>
          </a:p>
        </p:txBody>
      </p:sp>
      <p:sp>
        <p:nvSpPr>
          <p:cNvPr id="7" name="Slide Number Placeholder 6"/>
          <p:cNvSpPr>
            <a:spLocks noGrp="1"/>
          </p:cNvSpPr>
          <p:nvPr>
            <p:ph type="sldNum" sz="quarter" idx="12"/>
          </p:nvPr>
        </p:nvSpPr>
        <p:spPr/>
        <p:txBody>
          <a:bodyPr/>
          <a:lstStyle/>
          <a:p>
            <a:fld id="{8AF02B71-8991-4516-A01E-F1A9ACD28BDC}" type="slidenum">
              <a:rPr/>
              <a:pPr/>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10" name="Picture 9" descr="Overlay-PictureCaption-Extras.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808038" y="3778624"/>
            <a:ext cx="7560515" cy="1102658"/>
          </a:xfrm>
        </p:spPr>
        <p:txBody>
          <a:bodyPr anchor="b"/>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1000" y="6288741"/>
            <a:ext cx="1865125" cy="365125"/>
          </a:xfrm>
        </p:spPr>
        <p:txBody>
          <a:bodyPr/>
          <a:lstStyle/>
          <a:p>
            <a:fld id="{658277BA-B3AB-AB4D-B610-8218DDF31AB2}" type="datetimeFigureOut">
              <a:rPr lang="en-US" smtClean="0"/>
              <a:pPr/>
              <a:t>8/9/2015</a:t>
            </a:fld>
            <a:endParaRPr lang="en-US" dirty="0"/>
          </a:p>
        </p:txBody>
      </p:sp>
      <p:sp>
        <p:nvSpPr>
          <p:cNvPr id="6" name="Footer Placeholder 5"/>
          <p:cNvSpPr>
            <a:spLocks noGrp="1"/>
          </p:cNvSpPr>
          <p:nvPr>
            <p:ph type="ftr" sz="quarter" idx="11"/>
          </p:nvPr>
        </p:nvSpPr>
        <p:spPr>
          <a:xfrm>
            <a:off x="3325813" y="6288741"/>
            <a:ext cx="5217551" cy="365125"/>
          </a:xfrm>
        </p:spPr>
        <p:txBody>
          <a:bodyPr/>
          <a:lstStyle/>
          <a:p>
            <a:endParaRPr lang="en-US" dirty="0"/>
          </a:p>
        </p:txBody>
      </p:sp>
      <p:sp>
        <p:nvSpPr>
          <p:cNvPr id="7" name="Slide Number Placeholder 6"/>
          <p:cNvSpPr>
            <a:spLocks noGrp="1"/>
          </p:cNvSpPr>
          <p:nvPr>
            <p:ph type="sldNum" sz="quarter" idx="12"/>
          </p:nvPr>
        </p:nvSpPr>
        <p:spPr/>
        <p:txBody>
          <a:bodyPr/>
          <a:lstStyle/>
          <a:p>
            <a:fld id="{8AF02B71-8991-4516-A01E-F1A9ACD28BDC}" type="slidenum">
              <a:rPr/>
              <a:pPr/>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658277BA-B3AB-AB4D-B610-8218DDF31AB2}" type="datetimeFigureOut">
              <a:rPr lang="en-US" smtClean="0"/>
              <a:pPr/>
              <a:t>8/9/2015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53AD694-2139-8C4B-BEE1-71BEA0213A19}" type="slidenum">
              <a:rPr lang="en-US" smtClean="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Vertical Title 1"/>
          <p:cNvSpPr>
            <a:spLocks noGrp="1"/>
          </p:cNvSpPr>
          <p:nvPr>
            <p:ph type="title" orient="vert"/>
          </p:nvPr>
        </p:nvSpPr>
        <p:spPr>
          <a:xfrm>
            <a:off x="7328646" y="779463"/>
            <a:ext cx="1358153" cy="5268912"/>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658277BA-B3AB-AB4D-B610-8218DDF31AB2}" type="datetimeFigureOut">
              <a:rPr lang="en-US" smtClean="0"/>
              <a:pPr/>
              <a:t>8/9/2015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53AD694-2139-8C4B-BEE1-71BEA0213A1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658277BA-B3AB-AB4D-B610-8218DDF31AB2}" type="datetimeFigureOut">
              <a:rPr lang="en-US" smtClean="0"/>
              <a:pPr/>
              <a:t>8/9/2015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53AD694-2139-8C4B-BEE1-71BEA0213A1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Overlay-SectionHeader.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779463" y="2591360"/>
            <a:ext cx="7583487" cy="1362075"/>
          </a:xfrm>
        </p:spPr>
        <p:txBody>
          <a:bodyPr anchor="b" anchorCtr="0">
            <a:noAutofit/>
          </a:bodyPr>
          <a:lstStyle>
            <a:lvl1pPr algn="l">
              <a:defRPr sz="4400" b="1" cap="none"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779463" y="3950354"/>
            <a:ext cx="7583487" cy="1500187"/>
          </a:xfrm>
        </p:spPr>
        <p:txBody>
          <a:bodyPr anchor="t" anchorCtr="0"/>
          <a:lstStyle>
            <a:lvl1pPr marL="0" indent="0" algn="l">
              <a:spcBef>
                <a:spcPts val="600"/>
              </a:spcBef>
              <a:buNone/>
              <a:defRPr sz="20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58277BA-B3AB-AB4D-B610-8218DDF31AB2}" type="datetimeFigureOut">
              <a:rPr lang="en-US" smtClean="0"/>
              <a:pPr/>
              <a:t>8/9/2015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53AD694-2139-8C4B-BEE1-71BEA0213A19}"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658277BA-B3AB-AB4D-B610-8218DDF31AB2}" type="datetimeFigureOut">
              <a:rPr lang="en-US" smtClean="0"/>
              <a:pPr/>
              <a:t>8/9/2015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53AD694-2139-8C4B-BEE1-71BEA0213A19}"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4" name="Picture 13"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a:xfrm>
            <a:off x="779463" y="381000"/>
            <a:ext cx="7583487" cy="10443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658277BA-B3AB-AB4D-B610-8218DDF31AB2}" type="datetimeFigureOut">
              <a:rPr lang="en-US" smtClean="0"/>
              <a:pPr/>
              <a:t>8/9/2015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53AD694-2139-8C4B-BEE1-71BEA0213A19}" type="slidenum">
              <a:rPr lang="en-US" smtClean="0"/>
              <a:pPr/>
              <a:t>‹#›</a:t>
            </a:fld>
            <a:endParaRPr lang="en-US" dirty="0"/>
          </a:p>
        </p:txBody>
      </p:sp>
      <p:cxnSp>
        <p:nvCxnSpPr>
          <p:cNvPr id="12" name="Straight Connector 11"/>
          <p:cNvCxnSpPr/>
          <p:nvPr/>
        </p:nvCxnSpPr>
        <p:spPr>
          <a:xfrm>
            <a:off x="874059" y="2286000"/>
            <a:ext cx="3563003"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815840" y="2286000"/>
            <a:ext cx="356616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74059" y="2286000"/>
            <a:ext cx="3563003"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815840" y="2286000"/>
            <a:ext cx="356616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658277BA-B3AB-AB4D-B610-8218DDF31AB2}" type="datetimeFigureOut">
              <a:rPr lang="en-US" smtClean="0"/>
              <a:pPr/>
              <a:t>8/9/2015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53AD694-2139-8C4B-BEE1-71BEA0213A19}" type="slidenum">
              <a:rPr lang="en-US" smtClean="0"/>
              <a:pPr/>
              <a:t>‹#›</a:t>
            </a:fld>
            <a:endParaRPr lang="en-US" dirty="0"/>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658277BA-B3AB-AB4D-B610-8218DDF31AB2}" type="datetimeFigureOut">
              <a:rPr lang="en-US" smtClean="0"/>
              <a:pPr/>
              <a:t>8/9/2015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53AD694-2139-8C4B-BEE1-71BEA0213A19}" type="slidenum">
              <a:rPr lang="en-US" smtClean="0"/>
              <a:pPr/>
              <a:t>‹#›</a:t>
            </a:fld>
            <a:endParaRPr lang="en-US" dirty="0"/>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658277BA-B3AB-AB4D-B610-8218DDF31AB2}" type="datetimeFigureOut">
              <a:rPr lang="en-US" smtClean="0"/>
              <a:pPr/>
              <a:t>8/9/2015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53AD694-2139-8C4B-BEE1-71BEA0213A19}" type="slidenum">
              <a:rPr lang="en-US" smtClean="0"/>
              <a:pPr/>
              <a:t>‹#›</a:t>
            </a:fld>
            <a:endParaRPr lang="en-US" dirty="0"/>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658277BA-B3AB-AB4D-B610-8218DDF31AB2}" type="datetimeFigureOut">
              <a:rPr lang="en-US" smtClean="0"/>
              <a:pPr/>
              <a:t>8/9/2015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53AD694-2139-8C4B-BEE1-71BEA0213A19}"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ound Diagonal Corner Rectangle 7"/>
          <p:cNvSpPr/>
          <p:nvPr/>
        </p:nvSpPr>
        <p:spPr>
          <a:xfrm>
            <a:off x="189707" y="189707"/>
            <a:ext cx="8764587" cy="6478587"/>
          </a:xfrm>
          <a:prstGeom prst="round2DiagRect">
            <a:avLst>
              <a:gd name="adj1" fmla="val 9416"/>
              <a:gd name="adj2" fmla="val 0"/>
            </a:avLst>
          </a:prstGeom>
          <a:gradFill>
            <a:gsLst>
              <a:gs pos="17000">
                <a:schemeClr val="bg2"/>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779463" y="381000"/>
            <a:ext cx="7583487" cy="1044388"/>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779463" y="1828800"/>
            <a:ext cx="7583487" cy="420893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381000" y="6288741"/>
            <a:ext cx="1887537" cy="365125"/>
          </a:xfrm>
          <a:prstGeom prst="rect">
            <a:avLst/>
          </a:prstGeom>
        </p:spPr>
        <p:txBody>
          <a:bodyPr vert="horz" lIns="91440" tIns="45720" rIns="91440" bIns="45720" rtlCol="0" anchor="ctr"/>
          <a:lstStyle>
            <a:lvl1pPr algn="l">
              <a:defRPr sz="1200">
                <a:solidFill>
                  <a:schemeClr val="bg2"/>
                </a:solidFill>
              </a:defRPr>
            </a:lvl1pPr>
          </a:lstStyle>
          <a:p>
            <a:fld id="{658277BA-B3AB-AB4D-B610-8218DDF31AB2}" type="datetimeFigureOut">
              <a:rPr lang="en-US" smtClean="0"/>
              <a:pPr/>
              <a:t>8/9/2015</a:t>
            </a:fld>
            <a:endParaRPr lang="en-US" dirty="0"/>
          </a:p>
        </p:txBody>
      </p:sp>
      <p:sp>
        <p:nvSpPr>
          <p:cNvPr id="5" name="Footer Placeholder 4"/>
          <p:cNvSpPr>
            <a:spLocks noGrp="1"/>
          </p:cNvSpPr>
          <p:nvPr>
            <p:ph type="ftr" sz="quarter" idx="3"/>
          </p:nvPr>
        </p:nvSpPr>
        <p:spPr>
          <a:xfrm>
            <a:off x="3304615" y="6288741"/>
            <a:ext cx="5238750" cy="365125"/>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6" name="Slide Number Placeholder 5"/>
          <p:cNvSpPr>
            <a:spLocks noGrp="1"/>
          </p:cNvSpPr>
          <p:nvPr>
            <p:ph type="sldNum" sz="quarter" idx="4"/>
          </p:nvPr>
        </p:nvSpPr>
        <p:spPr>
          <a:xfrm>
            <a:off x="8404411" y="219635"/>
            <a:ext cx="493059" cy="365125"/>
          </a:xfrm>
          <a:prstGeom prst="rect">
            <a:avLst/>
          </a:prstGeom>
        </p:spPr>
        <p:txBody>
          <a:bodyPr vert="horz" lIns="91440" tIns="45720" rIns="91440" bIns="45720" rtlCol="0" anchor="ctr"/>
          <a:lstStyle>
            <a:lvl1pPr algn="r">
              <a:defRPr sz="1200">
                <a:solidFill>
                  <a:schemeClr val="tx2"/>
                </a:solidFill>
              </a:defRPr>
            </a:lvl1pPr>
          </a:lstStyle>
          <a:p>
            <a:fld id="{E53AD694-2139-8C4B-BEE1-71BEA0213A1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Lst>
  <p:txStyles>
    <p:titleStyle>
      <a:lvl1pPr algn="l" defTabSz="914400" rtl="0" eaLnBrk="1" latinLnBrk="0" hangingPunct="1">
        <a:spcBef>
          <a:spcPct val="0"/>
        </a:spcBef>
        <a:buNone/>
        <a:defRPr sz="3800" kern="1200">
          <a:solidFill>
            <a:schemeClr val="bg1"/>
          </a:solidFill>
          <a:latin typeface="+mj-lt"/>
          <a:ea typeface="+mj-ea"/>
          <a:cs typeface="+mj-cs"/>
        </a:defRPr>
      </a:lvl1pPr>
    </p:titleStyle>
    <p:body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a:r>
            <a:b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br>
            <a: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a:r>
            <a:b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br>
            <a: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Enhancing </a:t>
            </a:r>
            <a:b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br>
            <a: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Guided Reading</a:t>
            </a:r>
            <a:b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br>
            <a: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With Word Work</a:t>
            </a:r>
            <a:endParaRPr lang="en-US" dirty="0"/>
          </a:p>
        </p:txBody>
      </p:sp>
      <p:sp>
        <p:nvSpPr>
          <p:cNvPr id="3" name="Subtitle 2"/>
          <p:cNvSpPr>
            <a:spLocks noGrp="1"/>
          </p:cNvSpPr>
          <p:nvPr>
            <p:ph type="subTitle" idx="1"/>
          </p:nvPr>
        </p:nvSpPr>
        <p:spPr/>
        <p:txBody>
          <a:bodyPr/>
          <a:lstStyle/>
          <a:p>
            <a:endParaRPr lang="en-US" dirty="0" smtClean="0"/>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Literacy Instruction</a:t>
            </a:r>
            <a:endParaRPr lang="en-US" dirty="0"/>
          </a:p>
        </p:txBody>
      </p:sp>
      <p:sp>
        <p:nvSpPr>
          <p:cNvPr id="3" name="Content Placeholder 2"/>
          <p:cNvSpPr>
            <a:spLocks noGrp="1"/>
          </p:cNvSpPr>
          <p:nvPr>
            <p:ph idx="1"/>
          </p:nvPr>
        </p:nvSpPr>
        <p:spPr/>
        <p:txBody>
          <a:bodyPr/>
          <a:lstStyle/>
          <a:p>
            <a:r>
              <a:rPr lang="en-US" dirty="0" smtClean="0"/>
              <a:t>Students need to make connections between all areas of literacy.</a:t>
            </a:r>
          </a:p>
          <a:p>
            <a:r>
              <a:rPr lang="en-US" dirty="0" smtClean="0"/>
              <a:t>As students learn to read they need opportunities to practice and explore these concepts while making authentic connections.</a:t>
            </a:r>
          </a:p>
          <a:p>
            <a:r>
              <a:rPr lang="en-US" dirty="0" smtClean="0"/>
              <a:t>The learner can discover some of these links for himself. The child’s brain is excited to find what it already knows in a different setting. </a:t>
            </a:r>
          </a:p>
          <a:p>
            <a:pPr>
              <a:buNone/>
            </a:pPr>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Word Work and Guided Reading</a:t>
            </a:r>
            <a:endParaRPr lang="en-US" dirty="0"/>
          </a:p>
        </p:txBody>
      </p:sp>
      <p:sp>
        <p:nvSpPr>
          <p:cNvPr id="3" name="Content Placeholder 2"/>
          <p:cNvSpPr>
            <a:spLocks noGrp="1"/>
          </p:cNvSpPr>
          <p:nvPr>
            <p:ph idx="1"/>
          </p:nvPr>
        </p:nvSpPr>
        <p:spPr/>
        <p:txBody>
          <a:bodyPr>
            <a:normAutofit lnSpcReduction="10000"/>
          </a:bodyPr>
          <a:lstStyle/>
          <a:p>
            <a:r>
              <a:rPr lang="en-US" dirty="0" smtClean="0"/>
              <a:t>Students are chosen to be in this homogenous group to work on similar skill sets.</a:t>
            </a:r>
          </a:p>
          <a:p>
            <a:r>
              <a:rPr lang="en-US" dirty="0" smtClean="0"/>
              <a:t>Word work is based on known letters, words or parts of words that students are comfortable with.</a:t>
            </a:r>
          </a:p>
          <a:p>
            <a:r>
              <a:rPr lang="en-US" dirty="0" smtClean="0"/>
              <a:t>Word work is built upon (scaffold) and monitored.</a:t>
            </a:r>
          </a:p>
          <a:p>
            <a:r>
              <a:rPr lang="en-US" dirty="0" smtClean="0"/>
              <a:t>Guided reading books are carefully chosen to support the concepts practiced during word work.</a:t>
            </a:r>
          </a:p>
          <a:p>
            <a:r>
              <a:rPr lang="en-US" dirty="0" smtClean="0"/>
              <a:t>Students read independently in their guided reading book while the teacher provides support when necessary and documents progress.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Procedures for integrating word work into your small group lesson</a:t>
            </a:r>
            <a:endParaRPr lang="en-US" dirty="0"/>
          </a:p>
        </p:txBody>
      </p:sp>
      <p:sp>
        <p:nvSpPr>
          <p:cNvPr id="3" name="Content Placeholder 2"/>
          <p:cNvSpPr>
            <a:spLocks noGrp="1"/>
          </p:cNvSpPr>
          <p:nvPr>
            <p:ph idx="1"/>
          </p:nvPr>
        </p:nvSpPr>
        <p:spPr>
          <a:xfrm>
            <a:off x="779463" y="1828800"/>
            <a:ext cx="8110873" cy="4687508"/>
          </a:xfrm>
        </p:spPr>
        <p:txBody>
          <a:bodyPr>
            <a:normAutofit fontScale="77500" lnSpcReduction="20000"/>
          </a:bodyPr>
          <a:lstStyle/>
          <a:p>
            <a:r>
              <a:rPr lang="en-US" dirty="0" smtClean="0"/>
              <a:t>After assessing students, determine your student population with similar needs to form your group.</a:t>
            </a:r>
          </a:p>
          <a:p>
            <a:r>
              <a:rPr lang="en-US" dirty="0" smtClean="0"/>
              <a:t>Choose a letter, digraph, chunk, or word part that your child is familiar with. </a:t>
            </a:r>
          </a:p>
          <a:p>
            <a:pPr lvl="1"/>
            <a:r>
              <a:rPr lang="en-US" dirty="0" smtClean="0"/>
              <a:t>This will be the base or known part for your child to identify with. </a:t>
            </a:r>
          </a:p>
          <a:p>
            <a:pPr lvl="1"/>
            <a:r>
              <a:rPr lang="en-US" dirty="0" smtClean="0"/>
              <a:t>Choose words from familiar reading or the second reading from yesterday’s book or yesterday’s writing. </a:t>
            </a:r>
          </a:p>
          <a:p>
            <a:r>
              <a:rPr lang="en-US" dirty="0" smtClean="0"/>
              <a:t>Determine the of variations the word that you would like your students to work towards. For example making hat from the known word cat.</a:t>
            </a:r>
          </a:p>
          <a:p>
            <a:r>
              <a:rPr lang="en-US" dirty="0" smtClean="0"/>
              <a:t>Make it clear what you want the child to attend to in the word.</a:t>
            </a:r>
          </a:p>
          <a:p>
            <a:r>
              <a:rPr lang="en-US" dirty="0" smtClean="0"/>
              <a:t>Build the word in front of the child at eye level letter by letter from left to right. Use magnetic letters. (cut out letters for younger students-tiles older)</a:t>
            </a:r>
          </a:p>
          <a:p>
            <a:r>
              <a:rPr lang="en-US" dirty="0" smtClean="0"/>
              <a:t> Model the procedure you would like students to mimic.</a:t>
            </a:r>
          </a:p>
          <a:p>
            <a:pPr>
              <a:buNone/>
            </a:pPr>
            <a:r>
              <a:rPr lang="en-US" dirty="0" smtClean="0"/>
              <a:t> </a:t>
            </a:r>
          </a:p>
          <a:p>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79463" y="1202267"/>
            <a:ext cx="7583487" cy="4182533"/>
          </a:xfrm>
        </p:spPr>
        <p:txBody>
          <a:bodyPr>
            <a:normAutofit lnSpcReduction="10000"/>
          </a:bodyPr>
          <a:lstStyle/>
          <a:p>
            <a:r>
              <a:rPr lang="en-US" dirty="0" smtClean="0"/>
              <a:t>Hand the students the letters necessary for creating the desired word.</a:t>
            </a:r>
          </a:p>
          <a:p>
            <a:r>
              <a:rPr lang="en-US" dirty="0" smtClean="0"/>
              <a:t>Watch as they practice breaking the words apart. </a:t>
            </a:r>
          </a:p>
          <a:p>
            <a:pPr lvl="1"/>
            <a:r>
              <a:rPr lang="en-US" dirty="0" smtClean="0"/>
              <a:t>Encourage the pronunciation of the word or sounds as they are manipulating the letters.</a:t>
            </a:r>
          </a:p>
          <a:p>
            <a:r>
              <a:rPr lang="en-US" dirty="0" smtClean="0"/>
              <a:t>Remove or set aside the varying sound or word part and hand students the next set of letters necessary for creating a new word from the existing base. </a:t>
            </a:r>
          </a:p>
          <a:p>
            <a:r>
              <a:rPr lang="en-US" dirty="0" smtClean="0"/>
              <a:t>Repeat previous procedures of breaking the words. (This can be at the onset, rhyme, syllable, prefix, suffix)</a:t>
            </a:r>
          </a:p>
        </p:txBody>
      </p:sp>
      <p:sp>
        <p:nvSpPr>
          <p:cNvPr id="5" name="Title 1"/>
          <p:cNvSpPr>
            <a:spLocks noGrp="1"/>
          </p:cNvSpPr>
          <p:nvPr>
            <p:ph type="title"/>
          </p:nvPr>
        </p:nvSpPr>
        <p:spPr>
          <a:xfrm>
            <a:off x="779463" y="618067"/>
            <a:ext cx="7583487" cy="584200"/>
          </a:xfrm>
        </p:spPr>
        <p:txBody>
          <a:bodyPr>
            <a:normAutofit fontScale="90000"/>
          </a:bodyPr>
          <a:lstStyle/>
          <a:p>
            <a:r>
              <a:rPr lang="en-US" dirty="0" smtClean="0"/>
              <a:t>Procedures for integrating word work into your small group lesson </a:t>
            </a:r>
            <a:r>
              <a:rPr lang="en-US" sz="2667" dirty="0" smtClean="0"/>
              <a:t>(</a:t>
            </a:r>
            <a:r>
              <a:rPr lang="en-US" sz="2667" dirty="0" err="1" smtClean="0"/>
              <a:t>con’t</a:t>
            </a:r>
            <a:r>
              <a:rPr lang="en-US" sz="2667" dirty="0" smtClean="0"/>
              <a:t>)</a:t>
            </a:r>
            <a:endParaRPr lang="en-US" sz="2667" dirty="0"/>
          </a:p>
        </p:txBody>
      </p:sp>
      <p:sp>
        <p:nvSpPr>
          <p:cNvPr id="6" name="Rectangle 5"/>
          <p:cNvSpPr/>
          <p:nvPr/>
        </p:nvSpPr>
        <p:spPr>
          <a:xfrm>
            <a:off x="474133" y="5554130"/>
            <a:ext cx="8398934" cy="646331"/>
          </a:xfrm>
          <a:prstGeom prst="rect">
            <a:avLst/>
          </a:prstGeom>
        </p:spPr>
        <p:txBody>
          <a:bodyPr wrap="square">
            <a:spAutoFit/>
          </a:bodyPr>
          <a:lstStyle/>
          <a:p>
            <a:pPr algn="ctr"/>
            <a:r>
              <a:rPr lang="en-US" i="1" dirty="0" smtClean="0">
                <a:solidFill>
                  <a:schemeClr val="bg1"/>
                </a:solidFill>
              </a:rPr>
              <a:t>This should be a quick and engaging activity to activate prior knowledge and assist students in making connections. (Suggested number of words, 3)</a:t>
            </a:r>
            <a:endParaRPr lang="en-US" i="1" dirty="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a:t>
            </a:r>
            <a:endParaRPr lang="en-US" dirty="0"/>
          </a:p>
        </p:txBody>
      </p:sp>
      <p:sp>
        <p:nvSpPr>
          <p:cNvPr id="3" name="Content Placeholder 2"/>
          <p:cNvSpPr>
            <a:spLocks noGrp="1"/>
          </p:cNvSpPr>
          <p:nvPr>
            <p:ph idx="1"/>
          </p:nvPr>
        </p:nvSpPr>
        <p:spPr/>
        <p:txBody>
          <a:bodyPr>
            <a:normAutofit lnSpcReduction="10000"/>
          </a:bodyPr>
          <a:lstStyle/>
          <a:p>
            <a:r>
              <a:rPr lang="en-US" dirty="0" smtClean="0"/>
              <a:t>Carefully select a guided reading book that will support the word work that has been done.</a:t>
            </a:r>
          </a:p>
          <a:p>
            <a:r>
              <a:rPr lang="en-US" dirty="0" smtClean="0"/>
              <a:t>The books should be at the students’ instructional level and have text that mimics patterns that you have practiced during the word work portion of the small group lesson.</a:t>
            </a:r>
          </a:p>
          <a:p>
            <a:r>
              <a:rPr lang="en-US" dirty="0" smtClean="0"/>
              <a:t>Books with supportive familiar text, allows the students to make independent connections and apply what was learned during word work in their reading work. Work to ensure that what is learned in one place is transportable to another place. </a:t>
            </a:r>
          </a:p>
          <a:p>
            <a:pPr>
              <a:buNone/>
            </a:pPr>
            <a:endParaRPr lang="en-US" dirty="0" smtClean="0"/>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Progress Monitoring</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During the next lesson, continue with another variation of the word work from the previous day or decide to move onto another concept.</a:t>
            </a:r>
          </a:p>
          <a:p>
            <a:r>
              <a:rPr lang="en-US" dirty="0" smtClean="0"/>
              <a:t>Always focusing on what the children know and building (scaffolding) from the knowledge they bring to the table.</a:t>
            </a:r>
          </a:p>
          <a:p>
            <a:r>
              <a:rPr lang="en-US" dirty="0" smtClean="0"/>
              <a:t>Explicitly make connections for them if they are struggling. Connect the dots from word work to reading work if necessary.</a:t>
            </a:r>
          </a:p>
          <a:p>
            <a:r>
              <a:rPr lang="en-US" dirty="0" smtClean="0"/>
              <a:t>Record known words for each child on a daily basis and chart progress on a weekly basis. Re-evaluate your small groups on a regular basis. Make changes to the group dynamics when appropriate. </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Skill based groups</a:t>
            </a:r>
            <a:endParaRPr lang="en-US" dirty="0"/>
          </a:p>
        </p:txBody>
      </p:sp>
      <p:sp>
        <p:nvSpPr>
          <p:cNvPr id="3" name="Content Placeholder 2"/>
          <p:cNvSpPr>
            <a:spLocks noGrp="1"/>
          </p:cNvSpPr>
          <p:nvPr>
            <p:ph idx="1"/>
          </p:nvPr>
        </p:nvSpPr>
        <p:spPr/>
        <p:txBody>
          <a:bodyPr/>
          <a:lstStyle/>
          <a:p>
            <a:r>
              <a:rPr lang="en-US" dirty="0" smtClean="0"/>
              <a:t>Students could be reading at different levels but have similar word work needs. </a:t>
            </a:r>
          </a:p>
          <a:p>
            <a:r>
              <a:rPr lang="en-US" dirty="0" smtClean="0"/>
              <a:t>Conduct a mini lesson on word work and then students work in their just </a:t>
            </a:r>
            <a:r>
              <a:rPr lang="en-US" smtClean="0"/>
              <a:t>right books. </a:t>
            </a:r>
            <a:endParaRPr lang="en-US"/>
          </a:p>
        </p:txBody>
      </p:sp>
    </p:spTree>
  </p:cSld>
  <p:clrMapOvr>
    <a:masterClrMapping/>
  </p:clrMapOvr>
</p:sld>
</file>

<file path=ppt/theme/theme1.xml><?xml version="1.0" encoding="utf-8"?>
<a:theme xmlns:a="http://schemas.openxmlformats.org/drawingml/2006/main" name="Revolution">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majorFont>
      <a:minorFont>
        <a:latin typeface="Trebuchet MS"/>
        <a:ea typeface=""/>
        <a:cs typeface=""/>
        <a:font script="Jpan" typeface="ＭＳ ゴシック"/>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Revolution.thmx</Template>
  <TotalTime>292</TotalTime>
  <Words>653</Words>
  <Application>Microsoft Office PowerPoint</Application>
  <PresentationFormat>On-screen Show (4:3)</PresentationFormat>
  <Paragraphs>41</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Revolution</vt:lpstr>
      <vt:lpstr>  Enhancing  Guided Reading  With Word Work</vt:lpstr>
      <vt:lpstr>Early Literacy Instruction</vt:lpstr>
      <vt:lpstr>Word Work and Guided Reading</vt:lpstr>
      <vt:lpstr>Procedures for integrating word work into your small group lesson</vt:lpstr>
      <vt:lpstr>Procedures for integrating word work into your small group lesson (con’t)</vt:lpstr>
      <vt:lpstr>Application</vt:lpstr>
      <vt:lpstr>Progress Monitoring</vt:lpstr>
      <vt:lpstr>Skill based groups</vt:lpstr>
    </vt:vector>
  </TitlesOfParts>
  <Company>FPS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Enhancing Guided Reading With Word Work</dc:title>
  <dc:creator>FPS</dc:creator>
  <cp:lastModifiedBy>Owner</cp:lastModifiedBy>
  <cp:revision>30</cp:revision>
  <dcterms:created xsi:type="dcterms:W3CDTF">2012-05-11T17:28:55Z</dcterms:created>
  <dcterms:modified xsi:type="dcterms:W3CDTF">2015-08-09T19:41:26Z</dcterms:modified>
</cp:coreProperties>
</file>